
<file path=[Content_Types].xml><?xml version="1.0" encoding="utf-8"?>
<Types xmlns="http://schemas.openxmlformats.org/package/2006/content-types">
  <Default Extension="fntdata" ContentType="application/x-fontdata"/>
  <Default Extension="mkv" ContentType="video/unknown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9"/>
  </p:notesMasterIdLst>
  <p:sldIdLst>
    <p:sldId id="256" r:id="rId2"/>
    <p:sldId id="258" r:id="rId3"/>
    <p:sldId id="257" r:id="rId4"/>
    <p:sldId id="287" r:id="rId5"/>
    <p:sldId id="283" r:id="rId6"/>
    <p:sldId id="285" r:id="rId7"/>
    <p:sldId id="260" r:id="rId8"/>
    <p:sldId id="286" r:id="rId9"/>
    <p:sldId id="291" r:id="rId10"/>
    <p:sldId id="278" r:id="rId11"/>
    <p:sldId id="288" r:id="rId12"/>
    <p:sldId id="273" r:id="rId13"/>
    <p:sldId id="274" r:id="rId14"/>
    <p:sldId id="275" r:id="rId15"/>
    <p:sldId id="276" r:id="rId16"/>
    <p:sldId id="277" r:id="rId17"/>
    <p:sldId id="289" r:id="rId18"/>
    <p:sldId id="279" r:id="rId19"/>
    <p:sldId id="280" r:id="rId20"/>
    <p:sldId id="281" r:id="rId21"/>
    <p:sldId id="271" r:id="rId22"/>
    <p:sldId id="272" r:id="rId23"/>
    <p:sldId id="282" r:id="rId24"/>
    <p:sldId id="284" r:id="rId25"/>
    <p:sldId id="269" r:id="rId26"/>
    <p:sldId id="290" r:id="rId27"/>
    <p:sldId id="270" r:id="rId28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30"/>
      <p:bold r:id="rId31"/>
      <p:italic r:id="rId32"/>
      <p:boldItalic r:id="rId33"/>
    </p:embeddedFont>
    <p:embeddedFont>
      <p:font typeface="Nunito" pitchFamily="2" charset="0"/>
      <p:regular r:id="rId34"/>
      <p:bold r:id="rId35"/>
      <p:italic r:id="rId36"/>
      <p:boldItalic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07" d="100"/>
          <a:sy n="107" d="100"/>
        </p:scale>
        <p:origin x="754" y="6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5e61bd0e79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25e61bd0e79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5e2f886687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5e2f886687_0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5e2f886687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25e2f886687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5e2f886687_0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25e2f886687_0_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5e2f886687_0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25e2f886687_0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6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" name="Google Shape;34;p2"/>
          <p:cNvSpPr txBox="1">
            <a:spLocks noGrp="1"/>
          </p:cNvSpPr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endParaRPr/>
          </a:p>
        </p:txBody>
      </p:sp>
      <p:sp>
        <p:nvSpPr>
          <p:cNvPr id="35" name="Google Shape;35;p2"/>
          <p:cNvSpPr txBox="1">
            <a:spLocks noGrp="1"/>
          </p:cNvSpPr>
          <p:nvPr>
            <p:ph type="subTitle" idx="1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2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9" name="Google Shape;119;p11"/>
          <p:cNvSpPr txBox="1">
            <a:spLocks noGrp="1"/>
          </p:cNvSpPr>
          <p:nvPr>
            <p:ph type="title" hasCustomPrompt="1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>
            <a:spLocks noGrp="1"/>
          </p:cNvSpPr>
          <p:nvPr>
            <p:ph type="body" idx="1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1" name="Google Shape;121;p11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3"/>
        </a:solid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" name="Google Shape;39;p3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Google Shape;4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" name="Google Shape;47;p3"/>
          <p:cNvSpPr txBox="1">
            <a:spLocks noGrp="1"/>
          </p:cNvSpPr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3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chemeClr val="dk2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4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54" name="Google Shape;54;p4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solidFill>
          <a:schemeClr val="dk2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5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61" name="Google Shape;61;p5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2" name="Google Shape;62;p5"/>
          <p:cNvSpPr txBox="1">
            <a:spLocks noGrp="1"/>
          </p:cNvSpPr>
          <p:nvPr>
            <p:ph type="body" idx="2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3" name="Google Shape;63;p5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solidFill>
          <a:schemeClr val="dk2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6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69" name="Google Shape;69;p6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accent3"/>
        </a:solid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7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75" name="Google Shape;75;p7"/>
          <p:cNvSpPr txBox="1">
            <a:spLocks noGrp="1"/>
          </p:cNvSpPr>
          <p:nvPr>
            <p:ph type="body" idx="1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76" name="Google Shape;76;p7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1"/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3" name="Google Shape;93;p8"/>
          <p:cNvSpPr txBox="1">
            <a:spLocks noGrp="1"/>
          </p:cNvSpPr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94" name="Google Shape;94;p8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dk2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9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00" name="Google Shape;100;p9"/>
          <p:cNvSpPr txBox="1">
            <a:spLocks noGrp="1"/>
          </p:cNvSpPr>
          <p:nvPr>
            <p:ph type="subTitle" idx="1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1" name="Google Shape;101;p9"/>
          <p:cNvSpPr txBox="1">
            <a:spLocks noGrp="1"/>
          </p:cNvSpPr>
          <p:nvPr>
            <p:ph type="body" idx="2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02" name="Google Shape;102;p9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solidFill>
          <a:schemeClr val="accent1"/>
        </a:solid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10"/>
          <p:cNvSpPr txBox="1">
            <a:spLocks noGrp="1"/>
          </p:cNvSpPr>
          <p:nvPr>
            <p:ph type="body" idx="1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8" name="Google Shape;108;p10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hift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5" Type="http://schemas.openxmlformats.org/officeDocument/2006/relationships/image" Target="../media/image25.png"/><Relationship Id="rId4" Type="http://schemas.openxmlformats.org/officeDocument/2006/relationships/notesSlide" Target="../notesSlides/notesSlide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3"/>
          <p:cNvSpPr txBox="1">
            <a:spLocks noGrp="1"/>
          </p:cNvSpPr>
          <p:nvPr>
            <p:ph type="ctrTitle"/>
          </p:nvPr>
        </p:nvSpPr>
        <p:spPr>
          <a:xfrm>
            <a:off x="1858703" y="1123658"/>
            <a:ext cx="5361300" cy="144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ChatBot Sprint 5 Demo</a:t>
            </a:r>
            <a:endParaRPr dirty="0"/>
          </a:p>
        </p:txBody>
      </p:sp>
      <p:sp>
        <p:nvSpPr>
          <p:cNvPr id="129" name="Google Shape;129;p13"/>
          <p:cNvSpPr txBox="1">
            <a:spLocks noGrp="1"/>
          </p:cNvSpPr>
          <p:nvPr>
            <p:ph type="subTitle" idx="1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Aaron Antreassian, Christopher Mata, and Eli Kulpinski</a:t>
            </a:r>
            <a:endParaRPr/>
          </a:p>
        </p:txBody>
      </p:sp>
      <p:sp>
        <p:nvSpPr>
          <p:cNvPr id="130" name="Google Shape;130;p13"/>
          <p:cNvSpPr txBox="1"/>
          <p:nvPr/>
        </p:nvSpPr>
        <p:spPr>
          <a:xfrm>
            <a:off x="1710734" y="2286838"/>
            <a:ext cx="5574563" cy="8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Deployment and Documentation</a:t>
            </a:r>
            <a:endParaRPr sz="2800" dirty="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7F3E6-8736-8E04-E451-6EC9BBB550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7915ED-6A6B-32B5-DB1C-29B0EAAAC1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graph showing a loss and steps&#10;&#10;Description automatically generated with medium confidence">
            <a:extLst>
              <a:ext uri="{FF2B5EF4-FFF2-40B4-BE49-F238E27FC236}">
                <a16:creationId xmlns:a16="http://schemas.microsoft.com/office/drawing/2014/main" id="{D0B19D75-5A18-E637-8947-ED8EB13D6B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4190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3578B8-3038-6586-547B-271064BC66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7EBF35-76CE-3D59-62FC-065D0122D5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graph with blue lines&#10;&#10;Description automatically generated">
            <a:extLst>
              <a:ext uri="{FF2B5EF4-FFF2-40B4-BE49-F238E27FC236}">
                <a16:creationId xmlns:a16="http://schemas.microsoft.com/office/drawing/2014/main" id="{9DBD976A-A39D-0BD9-5BCF-A97F402839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9705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7CFB54-B27B-C904-B9F6-99F0A24C24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C11F05-2282-50F9-9FCB-E20B81F891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406B796C-2BBC-ED66-1FF3-84C1F81E5E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4857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527A1-FF20-98BB-3675-4ADE8823B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A41919-9F88-10A5-25D7-F613139D9E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76A84004-C009-1643-2A6E-1CCFD1CFDE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6907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08846-45A1-BDF6-3B97-1C6D906C4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0AEE2F-AEEE-99F8-949E-2AA1061879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4DE1A702-9D67-D88C-BE8C-38510C12CE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6280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F0040-DC01-D142-1B38-15A6A78FA3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798C85-CB8C-722B-86A9-A01E56B5C9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3F84653C-B0CF-F9BD-D9F7-636E670D47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4349"/>
            <a:ext cx="9144000" cy="4193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4975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133F05-83C1-9D10-39F1-661D1912E2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31EB51-EC2B-B4BE-4FF8-53DE43CF93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CD2078B8-A53A-89DD-2497-2AC0637F9A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0450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E37618-6D57-092D-50B7-139990DCB8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7F847A-CC2A-57ED-EAC5-D56BD15A2B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7E0A8AE6-C4AF-2F16-76AF-EB5442517C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07970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0297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133F05-83C1-9D10-39F1-661D1912E2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31EB51-EC2B-B4BE-4FF8-53DE43CF93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CB1ACB58-DE71-EC31-FC9C-3A69EAE675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7712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D2F000-3B5C-DBB4-F309-E8D8CA1355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ECC40C-9F81-1FAD-91BA-B746C5635D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E0BF45A1-F180-3907-D082-E47671DF1D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8419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5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Sprint 5 Objectives</a:t>
            </a:r>
            <a:endParaRPr dirty="0"/>
          </a:p>
        </p:txBody>
      </p:sp>
      <p:sp>
        <p:nvSpPr>
          <p:cNvPr id="142" name="Google Shape;142;p15"/>
          <p:cNvSpPr txBox="1">
            <a:spLocks noGrp="1"/>
          </p:cNvSpPr>
          <p:nvPr>
            <p:ph type="body" idx="1"/>
          </p:nvPr>
        </p:nvSpPr>
        <p:spPr>
          <a:xfrm>
            <a:off x="819150" y="1565175"/>
            <a:ext cx="7505700" cy="306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298450" indent="-285750">
              <a:lnSpc>
                <a:spcPct val="150000"/>
              </a:lnSpc>
              <a:spcBef>
                <a:spcPts val="1500"/>
              </a:spcBef>
            </a:pPr>
            <a:r>
              <a:rPr lang="en-US" sz="1700" dirty="0">
                <a:solidFill>
                  <a:srgbClr val="233A44"/>
                </a:solidFill>
                <a:latin typeface="Nunito"/>
                <a:ea typeface="Nunito"/>
                <a:cs typeface="Nunito"/>
                <a:sym typeface="Nunito"/>
              </a:rPr>
              <a:t>Finetune Local Model on Website Dataset</a:t>
            </a:r>
          </a:p>
          <a:p>
            <a:pPr marL="298450" indent="-285750">
              <a:lnSpc>
                <a:spcPct val="150000"/>
              </a:lnSpc>
              <a:spcBef>
                <a:spcPts val="1500"/>
              </a:spcBef>
            </a:pPr>
            <a:r>
              <a:rPr lang="en-US" sz="1700" dirty="0">
                <a:solidFill>
                  <a:srgbClr val="233A44"/>
                </a:solidFill>
                <a:latin typeface="Nunito"/>
                <a:ea typeface="Nunito"/>
                <a:cs typeface="Nunito"/>
                <a:sym typeface="Nunito"/>
              </a:rPr>
              <a:t>Integrate and Deploy the Model to Matts Server</a:t>
            </a:r>
          </a:p>
          <a:p>
            <a:pPr marL="298450" indent="-285750">
              <a:lnSpc>
                <a:spcPct val="150000"/>
              </a:lnSpc>
              <a:spcBef>
                <a:spcPts val="1500"/>
              </a:spcBef>
            </a:pPr>
            <a:r>
              <a:rPr lang="en-US" sz="1700" dirty="0">
                <a:solidFill>
                  <a:srgbClr val="233A44"/>
                </a:solidFill>
                <a:latin typeface="Nunito"/>
                <a:ea typeface="Nunito"/>
                <a:cs typeface="Nunito"/>
                <a:sym typeface="Nunito"/>
              </a:rPr>
              <a:t>Security, Effectiveness, and Professionalism Testing</a:t>
            </a:r>
          </a:p>
          <a:p>
            <a:pPr marL="298450" indent="-285750">
              <a:lnSpc>
                <a:spcPct val="150000"/>
              </a:lnSpc>
              <a:spcBef>
                <a:spcPts val="1500"/>
              </a:spcBef>
            </a:pPr>
            <a:r>
              <a:rPr lang="en-US" sz="1700" dirty="0">
                <a:solidFill>
                  <a:srgbClr val="233A44"/>
                </a:solidFill>
                <a:latin typeface="Nunito"/>
                <a:ea typeface="Nunito"/>
                <a:cs typeface="Nunito"/>
                <a:sym typeface="Nunito"/>
              </a:rPr>
              <a:t>Create User and Technical Docs</a:t>
            </a:r>
          </a:p>
          <a:p>
            <a:pPr marL="298450" indent="-285750">
              <a:lnSpc>
                <a:spcPct val="150000"/>
              </a:lnSpc>
              <a:spcBef>
                <a:spcPts val="1500"/>
              </a:spcBef>
            </a:pPr>
            <a:r>
              <a:rPr lang="en-US" sz="1700" dirty="0">
                <a:solidFill>
                  <a:srgbClr val="233A44"/>
                </a:solidFill>
                <a:latin typeface="Nunito"/>
                <a:ea typeface="Nunito"/>
                <a:cs typeface="Nunito"/>
                <a:sym typeface="Nunito"/>
              </a:rPr>
              <a:t>List Future Work</a:t>
            </a:r>
          </a:p>
          <a:p>
            <a:pPr marL="298450" indent="-285750">
              <a:lnSpc>
                <a:spcPct val="150000"/>
              </a:lnSpc>
              <a:spcBef>
                <a:spcPts val="1500"/>
              </a:spcBef>
            </a:pPr>
            <a:r>
              <a:rPr lang="en-US" sz="1700" dirty="0">
                <a:solidFill>
                  <a:srgbClr val="233A44"/>
                </a:solidFill>
                <a:latin typeface="Nunito"/>
                <a:sym typeface="Nunito"/>
              </a:rPr>
              <a:t>Workout Next Semester Project Goals</a:t>
            </a:r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5924F-2773-813F-DC87-559923BE4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452EC7-A890-D90D-4E29-499C3D590E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B9C993D8-5AD2-C5A7-21DC-85615B5D3C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6799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CC6E43-FE5D-933C-7788-674E89CDA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Documentation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997C12-5BC2-0E2E-6778-32E8CF60D0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Describe/Demonstrate User Documentation Here</a:t>
            </a:r>
          </a:p>
        </p:txBody>
      </p:sp>
      <p:pic>
        <p:nvPicPr>
          <p:cNvPr id="5" name="Picture 4" descr="A screenshot of a chatbot&#10;&#10;Description automatically generated">
            <a:extLst>
              <a:ext uri="{FF2B5EF4-FFF2-40B4-BE49-F238E27FC236}">
                <a16:creationId xmlns:a16="http://schemas.microsoft.com/office/drawing/2014/main" id="{3CA7BA35-D5AD-49DC-19C9-DF66A7C240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2133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87DBF2-816D-63B0-C449-2ABBF694FF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Technical Documentation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FF3A31-811C-1689-90FF-5FE04D263F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Describe/Demonstrate Technical Documentation Here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CCD76AFF-EE04-0453-EFCA-11DCABEA86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471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FA285A-B681-2C42-3126-F54E7ABDB0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977587-98B8-B3C0-2C91-C76AF1EC21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C5F27787-9E72-6E42-FE3E-41C757625B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2098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BD48BB-EF10-35C3-567D-B2E2EA412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C06558-9D09-DA92-AECF-1EF7F04395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484AC476-F7B5-A690-3817-A18632FCC3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6461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6"/>
          <p:cNvSpPr txBox="1">
            <a:spLocks noGrp="1"/>
          </p:cNvSpPr>
          <p:nvPr>
            <p:ph type="title"/>
          </p:nvPr>
        </p:nvSpPr>
        <p:spPr>
          <a:xfrm>
            <a:off x="819150" y="209805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Project Demo</a:t>
            </a:r>
            <a:endParaRPr dirty="0"/>
          </a:p>
        </p:txBody>
      </p:sp>
      <p:pic>
        <p:nvPicPr>
          <p:cNvPr id="2" name="Chatbot-Demo">
            <a:hlinkClick r:id="" action="ppaction://media"/>
            <a:extLst>
              <a:ext uri="{FF2B5EF4-FFF2-40B4-BE49-F238E27FC236}">
                <a16:creationId xmlns:a16="http://schemas.microsoft.com/office/drawing/2014/main" id="{0D3E685A-D4D4-DA3A-19B0-31B36FAB366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1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558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89F40-A92B-0501-E67D-A53E4CA6D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956" y="228600"/>
            <a:ext cx="7298532" cy="903468"/>
          </a:xfrm>
        </p:spPr>
        <p:txBody>
          <a:bodyPr/>
          <a:lstStyle/>
          <a:p>
            <a:r>
              <a:rPr lang="en-US" dirty="0"/>
              <a:t>Future </a:t>
            </a:r>
            <a:r>
              <a:rPr lang="en-US" dirty="0" err="1"/>
              <a:t>ChatBot</a:t>
            </a:r>
            <a:r>
              <a:rPr lang="en-US" dirty="0"/>
              <a:t> Work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1F30A2-5BB6-C27B-95F9-CF45F46E10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5788" y="764381"/>
            <a:ext cx="8215312" cy="4100513"/>
          </a:xfrm>
        </p:spPr>
        <p:txBody>
          <a:bodyPr>
            <a:noAutofit/>
          </a:bodyPr>
          <a:lstStyle/>
          <a:p>
            <a:pPr marL="146050" indent="0">
              <a:buNone/>
            </a:pPr>
            <a:r>
              <a:rPr lang="en-US" sz="1200" b="1" dirty="0"/>
              <a:t>Further Fine-Tuning of the Base LLM:</a:t>
            </a:r>
          </a:p>
          <a:p>
            <a:r>
              <a:rPr lang="en-US" sz="1000" dirty="0"/>
              <a:t>Revisiting and refining the fine-tuning process of the models is crucial, especially to address overriding issues during sequential fine-tunings.</a:t>
            </a:r>
          </a:p>
          <a:p>
            <a:r>
              <a:rPr lang="en-US" sz="1000" dirty="0"/>
              <a:t>Exploring different training parameters and techniques could enhance the model's performance and accuracy.</a:t>
            </a:r>
          </a:p>
          <a:p>
            <a:r>
              <a:rPr lang="en-US" sz="1000" dirty="0"/>
              <a:t>Incorporating </a:t>
            </a:r>
            <a:r>
              <a:rPr lang="en-US" sz="1000" dirty="0" err="1"/>
              <a:t>NeFTune</a:t>
            </a:r>
            <a:r>
              <a:rPr lang="en-US" sz="1000" dirty="0"/>
              <a:t> into the training process might improve the model's adaptability and performance on specific tasks or datasets.</a:t>
            </a:r>
          </a:p>
          <a:p>
            <a:pPr marL="146050" indent="0">
              <a:buNone/>
            </a:pPr>
            <a:endParaRPr lang="en-US" sz="400" dirty="0"/>
          </a:p>
          <a:p>
            <a:pPr marL="146050" indent="0">
              <a:buNone/>
            </a:pPr>
            <a:r>
              <a:rPr lang="en-US" sz="1200" b="1" dirty="0"/>
              <a:t>Enhanced Dataset Cleaning:</a:t>
            </a:r>
          </a:p>
          <a:p>
            <a:r>
              <a:rPr lang="en-US" sz="1000" dirty="0"/>
              <a:t>More rigorous and thorough data cleaning processes could significantly improve the quality of training datasets.</a:t>
            </a:r>
          </a:p>
          <a:p>
            <a:r>
              <a:rPr lang="en-US" sz="1000" dirty="0"/>
              <a:t>Advanced data preprocessing techniques might be beneficial to remove noise, irrelevant information, and biases.</a:t>
            </a:r>
          </a:p>
          <a:p>
            <a:pPr marL="146050" indent="0">
              <a:buNone/>
            </a:pPr>
            <a:endParaRPr lang="en-US" sz="400" dirty="0"/>
          </a:p>
          <a:p>
            <a:pPr marL="146050" indent="0">
              <a:buNone/>
            </a:pPr>
            <a:r>
              <a:rPr lang="en-US" sz="1200" b="1" dirty="0"/>
              <a:t>Expansion of the Chatbot's Capabilities:</a:t>
            </a:r>
          </a:p>
          <a:p>
            <a:r>
              <a:rPr lang="en-US" sz="1000" dirty="0"/>
              <a:t>Extending functionality to handle more complex queries and interactions, possibly by integrating more advanced NLP techniques.</a:t>
            </a:r>
          </a:p>
          <a:p>
            <a:r>
              <a:rPr lang="en-US" sz="1000" dirty="0"/>
              <a:t>Adding multi-language support could cater to a broader range of students.</a:t>
            </a:r>
          </a:p>
          <a:p>
            <a:pPr marL="146050" indent="0">
              <a:buNone/>
            </a:pPr>
            <a:endParaRPr lang="en-US" sz="400" dirty="0"/>
          </a:p>
          <a:p>
            <a:pPr marL="146050" indent="0">
              <a:buNone/>
            </a:pPr>
            <a:r>
              <a:rPr lang="en-US" sz="1200" b="1" dirty="0"/>
              <a:t>Improving User Interaction Design:</a:t>
            </a:r>
          </a:p>
          <a:p>
            <a:r>
              <a:rPr lang="en-US" sz="1000" dirty="0"/>
              <a:t>Enhancing the user interface and experience of the chatbot on the UWP Website to make it more intuitive and user-friendly.</a:t>
            </a:r>
          </a:p>
          <a:p>
            <a:r>
              <a:rPr lang="en-US" sz="1000" dirty="0"/>
              <a:t>Implementing feedback mechanisms could be useful to gather user insights and continuously improve the chatbot's performance.</a:t>
            </a:r>
          </a:p>
          <a:p>
            <a:pPr marL="146050" indent="0">
              <a:buNone/>
            </a:pPr>
            <a:endParaRPr lang="en-US" sz="400" dirty="0"/>
          </a:p>
          <a:p>
            <a:pPr marL="146050" indent="0">
              <a:buNone/>
            </a:pPr>
            <a:r>
              <a:rPr lang="en-US" sz="1200" b="1" dirty="0"/>
              <a:t>Scalability and Performance Optimization:</a:t>
            </a:r>
          </a:p>
          <a:p>
            <a:r>
              <a:rPr lang="en-US" sz="1000" dirty="0"/>
              <a:t>Optimizing the backend infrastructure to handle higher loads and ensure smooth performance during peak usage could be essential.</a:t>
            </a:r>
          </a:p>
          <a:p>
            <a:r>
              <a:rPr lang="en-US" sz="1000" dirty="0"/>
              <a:t>Exploring cloud solutions or distributed computing could enhance scalability.</a:t>
            </a:r>
          </a:p>
          <a:p>
            <a:pPr marL="146050" indent="0">
              <a:buNone/>
            </a:pPr>
            <a:endParaRPr lang="en-US" sz="400" dirty="0"/>
          </a:p>
          <a:p>
            <a:pPr marL="146050" indent="0">
              <a:buNone/>
            </a:pPr>
            <a:r>
              <a:rPr lang="en-US" sz="1200" b="1" dirty="0"/>
              <a:t>Security and Privacy Enhancements:</a:t>
            </a:r>
          </a:p>
          <a:p>
            <a:r>
              <a:rPr lang="en-US" sz="1000" dirty="0"/>
              <a:t>Implementing robust security measures to protect user data and interactions might be necessary.</a:t>
            </a:r>
          </a:p>
          <a:p>
            <a:r>
              <a:rPr lang="en-US" sz="1000" dirty="0"/>
              <a:t>Ensuring compliance with relevant data protection and privacy regulations is important.</a:t>
            </a:r>
          </a:p>
        </p:txBody>
      </p:sp>
    </p:spTree>
    <p:extLst>
      <p:ext uri="{BB962C8B-B14F-4D97-AF65-F5344CB8AC3E}">
        <p14:creationId xmlns:p14="http://schemas.microsoft.com/office/powerpoint/2010/main" val="29190300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7"/>
          <p:cNvSpPr txBox="1">
            <a:spLocks noGrp="1"/>
          </p:cNvSpPr>
          <p:nvPr>
            <p:ph type="body" idx="1"/>
          </p:nvPr>
        </p:nvSpPr>
        <p:spPr>
          <a:xfrm>
            <a:off x="819150" y="464344"/>
            <a:ext cx="7505700" cy="34783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400" b="1" dirty="0" err="1"/>
              <a:t>AcademiAid</a:t>
            </a:r>
            <a:r>
              <a:rPr lang="en-US" sz="2400" b="1" dirty="0"/>
              <a:t>: The Academic Assistant Tool</a:t>
            </a:r>
          </a:p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en-US" sz="400" b="1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700" dirty="0"/>
              <a:t>Builds from our </a:t>
            </a:r>
            <a:r>
              <a:rPr lang="en-US" sz="1700" dirty="0" err="1"/>
              <a:t>ChatBot</a:t>
            </a:r>
            <a:r>
              <a:rPr lang="en-US" sz="1700" dirty="0"/>
              <a:t> project experience to create an academic support tool.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700" dirty="0"/>
              <a:t>Integrates with platforms like Canvas, Outlook, and GitHub to manage academic workflows and information processing.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700" dirty="0"/>
              <a:t>Utilizes NLP for tasks like email summarization and project management.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700" dirty="0"/>
              <a:t>Adapts to team size, ensuring everyone's involvement is impactful and meaningful. Starts with an easy-to-use web interface, with potential app development based on team resources.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700" dirty="0"/>
              <a:t>Concentrates on easing routine academic tasks, allowing focus on more complex challenges.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700" dirty="0"/>
              <a:t>Aims to improve academic workflows with a realistic and achievable approach.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4"/>
          <p:cNvSpPr txBox="1">
            <a:spLocks noGrp="1"/>
          </p:cNvSpPr>
          <p:nvPr>
            <p:ph type="title"/>
          </p:nvPr>
        </p:nvSpPr>
        <p:spPr>
          <a:xfrm>
            <a:off x="819150" y="4979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Sprint Contributions</a:t>
            </a:r>
            <a:endParaRPr/>
          </a:p>
        </p:txBody>
      </p:sp>
      <p:sp>
        <p:nvSpPr>
          <p:cNvPr id="136" name="Google Shape;136;p14"/>
          <p:cNvSpPr txBox="1">
            <a:spLocks noGrp="1"/>
          </p:cNvSpPr>
          <p:nvPr>
            <p:ph type="body" idx="1"/>
          </p:nvPr>
        </p:nvSpPr>
        <p:spPr>
          <a:xfrm>
            <a:off x="819150" y="975200"/>
            <a:ext cx="7505700" cy="356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171450" algn="l" rtl="0">
              <a:spcBef>
                <a:spcPts val="1500"/>
              </a:spcBef>
              <a:spcAft>
                <a:spcPts val="0"/>
              </a:spcAft>
              <a:buClr>
                <a:srgbClr val="233A44"/>
              </a:buClr>
              <a:buSzPts val="900"/>
              <a:buFont typeface="Arial" panose="020B0604020202020204" pitchFamily="34" charset="0"/>
              <a:buChar char="•"/>
            </a:pPr>
            <a:r>
              <a:rPr lang="en" sz="1200" b="1" dirty="0">
                <a:solidFill>
                  <a:srgbClr val="233A44"/>
                </a:solidFill>
                <a:latin typeface="Nunito"/>
                <a:ea typeface="Nunito"/>
                <a:cs typeface="Nunito"/>
                <a:sym typeface="Nunito"/>
              </a:rPr>
              <a:t>Aaron:</a:t>
            </a:r>
            <a:endParaRPr sz="1200" b="1" dirty="0">
              <a:solidFill>
                <a:srgbClr val="233A44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800100" lvl="1" indent="-171450" algn="l" rtl="0">
              <a:spcBef>
                <a:spcPts val="0"/>
              </a:spcBef>
              <a:spcAft>
                <a:spcPts val="0"/>
              </a:spcAft>
              <a:buClr>
                <a:srgbClr val="233A44"/>
              </a:buClr>
              <a:buSzPts val="900"/>
              <a:buFont typeface="Courier New" panose="02070309020205020404" pitchFamily="49" charset="0"/>
              <a:buChar char="o"/>
            </a:pPr>
            <a:r>
              <a:rPr lang="en-US" sz="900" dirty="0">
                <a:solidFill>
                  <a:srgbClr val="233A44"/>
                </a:solidFill>
                <a:latin typeface="Nunito"/>
                <a:ea typeface="Nunito"/>
                <a:cs typeface="Nunito"/>
                <a:sym typeface="Nunito"/>
              </a:rPr>
              <a:t>Researched </a:t>
            </a:r>
            <a:r>
              <a:rPr lang="en-US" sz="900" dirty="0" err="1">
                <a:solidFill>
                  <a:srgbClr val="233A44"/>
                </a:solidFill>
                <a:latin typeface="Nunito"/>
                <a:ea typeface="Nunito"/>
                <a:cs typeface="Nunito"/>
                <a:sym typeface="Nunito"/>
              </a:rPr>
              <a:t>coldfusion</a:t>
            </a:r>
            <a:endParaRPr lang="en-US" sz="900" dirty="0">
              <a:solidFill>
                <a:srgbClr val="233A44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800100" lvl="1" indent="-171450" algn="l" rtl="0">
              <a:spcBef>
                <a:spcPts val="0"/>
              </a:spcBef>
              <a:spcAft>
                <a:spcPts val="0"/>
              </a:spcAft>
              <a:buClr>
                <a:srgbClr val="233A44"/>
              </a:buClr>
              <a:buSzPts val="900"/>
              <a:buFont typeface="Courier New" panose="02070309020205020404" pitchFamily="49" charset="0"/>
              <a:buChar char="o"/>
            </a:pPr>
            <a:r>
              <a:rPr lang="en-US" sz="900" dirty="0">
                <a:solidFill>
                  <a:srgbClr val="233A44"/>
                </a:solidFill>
                <a:latin typeface="Nunito"/>
                <a:ea typeface="Nunito"/>
                <a:cs typeface="Nunito"/>
                <a:sym typeface="Nunito"/>
              </a:rPr>
              <a:t>Met with Zaid to discuss </a:t>
            </a:r>
            <a:r>
              <a:rPr lang="en-US" sz="900" dirty="0" err="1">
                <a:solidFill>
                  <a:srgbClr val="233A44"/>
                </a:solidFill>
                <a:latin typeface="Nunito"/>
                <a:ea typeface="Nunito"/>
                <a:cs typeface="Nunito"/>
                <a:sym typeface="Nunito"/>
              </a:rPr>
              <a:t>coldfusion</a:t>
            </a:r>
            <a:r>
              <a:rPr lang="en-US" sz="900" dirty="0">
                <a:solidFill>
                  <a:srgbClr val="233A44"/>
                </a:solidFill>
                <a:latin typeface="Nunito"/>
                <a:ea typeface="Nunito"/>
                <a:cs typeface="Nunito"/>
                <a:sym typeface="Nunito"/>
              </a:rPr>
              <a:t> issues</a:t>
            </a:r>
          </a:p>
          <a:p>
            <a:pPr marL="800100" lvl="1" indent="-171450" algn="l" rtl="0">
              <a:spcBef>
                <a:spcPts val="0"/>
              </a:spcBef>
              <a:spcAft>
                <a:spcPts val="0"/>
              </a:spcAft>
              <a:buClr>
                <a:srgbClr val="233A44"/>
              </a:buClr>
              <a:buSzPts val="900"/>
              <a:buFont typeface="Courier New" panose="02070309020205020404" pitchFamily="49" charset="0"/>
              <a:buChar char="o"/>
            </a:pPr>
            <a:r>
              <a:rPr lang="en-US" sz="900" dirty="0">
                <a:solidFill>
                  <a:srgbClr val="233A44"/>
                </a:solidFill>
                <a:latin typeface="Nunito"/>
                <a:ea typeface="Nunito"/>
                <a:cs typeface="Nunito"/>
                <a:sym typeface="Nunito"/>
              </a:rPr>
              <a:t>Cloned the UWP website using Selenium</a:t>
            </a:r>
          </a:p>
          <a:p>
            <a:pPr marL="800100" lvl="1" indent="-171450" algn="l" rtl="0">
              <a:spcBef>
                <a:spcPts val="0"/>
              </a:spcBef>
              <a:spcAft>
                <a:spcPts val="0"/>
              </a:spcAft>
              <a:buClr>
                <a:srgbClr val="233A44"/>
              </a:buClr>
              <a:buSzPts val="900"/>
              <a:buFont typeface="Courier New" panose="02070309020205020404" pitchFamily="49" charset="0"/>
              <a:buChar char="o"/>
            </a:pPr>
            <a:r>
              <a:rPr lang="en-US" sz="900" dirty="0">
                <a:solidFill>
                  <a:srgbClr val="233A44"/>
                </a:solidFill>
                <a:latin typeface="Nunito"/>
                <a:ea typeface="Nunito"/>
                <a:cs typeface="Nunito"/>
                <a:sym typeface="Nunito"/>
              </a:rPr>
              <a:t>Made a custom Front-End</a:t>
            </a:r>
          </a:p>
          <a:p>
            <a:pPr marL="800100" lvl="1" indent="-171450" algn="l" rtl="0">
              <a:spcBef>
                <a:spcPts val="0"/>
              </a:spcBef>
              <a:spcAft>
                <a:spcPts val="0"/>
              </a:spcAft>
              <a:buClr>
                <a:srgbClr val="233A44"/>
              </a:buClr>
              <a:buSzPts val="900"/>
              <a:buFont typeface="Courier New" panose="02070309020205020404" pitchFamily="49" charset="0"/>
              <a:buChar char="o"/>
            </a:pPr>
            <a:r>
              <a:rPr lang="en-US" sz="900" dirty="0">
                <a:solidFill>
                  <a:srgbClr val="233A44"/>
                </a:solidFill>
                <a:latin typeface="Nunito"/>
                <a:ea typeface="Nunito"/>
                <a:cs typeface="Nunito"/>
                <a:sym typeface="Nunito"/>
              </a:rPr>
              <a:t>Used UWP front page instead of entire clone</a:t>
            </a:r>
          </a:p>
          <a:p>
            <a:pPr marL="342900" lvl="0" indent="-171450" algn="l" rtl="0">
              <a:spcBef>
                <a:spcPts val="0"/>
              </a:spcBef>
              <a:spcAft>
                <a:spcPts val="0"/>
              </a:spcAft>
              <a:buClr>
                <a:srgbClr val="233A44"/>
              </a:buClr>
              <a:buSzPts val="900"/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rgbClr val="233A44"/>
                </a:solidFill>
                <a:latin typeface="Nunito"/>
                <a:ea typeface="Nunito"/>
                <a:cs typeface="Nunito"/>
                <a:sym typeface="Nunito"/>
              </a:rPr>
              <a:t>Chris:</a:t>
            </a:r>
          </a:p>
          <a:p>
            <a:pPr marL="800100" lvl="1" indent="-171450">
              <a:buClr>
                <a:srgbClr val="233A44"/>
              </a:buClr>
              <a:buSzPts val="900"/>
              <a:buFont typeface="Courier New" panose="02070309020205020404" pitchFamily="49" charset="0"/>
              <a:buChar char="o"/>
            </a:pPr>
            <a:r>
              <a:rPr lang="en-US" sz="900" dirty="0">
                <a:solidFill>
                  <a:srgbClr val="233A44"/>
                </a:solidFill>
                <a:latin typeface="Nunito"/>
                <a:ea typeface="Nunito"/>
                <a:cs typeface="Nunito"/>
                <a:sym typeface="Nunito"/>
              </a:rPr>
              <a:t>Finalized security dataset</a:t>
            </a:r>
          </a:p>
          <a:p>
            <a:pPr marL="800100" lvl="1" indent="-171450">
              <a:buClr>
                <a:srgbClr val="233A44"/>
              </a:buClr>
              <a:buSzPts val="900"/>
              <a:buFont typeface="Courier New" panose="02070309020205020404" pitchFamily="49" charset="0"/>
              <a:buChar char="o"/>
            </a:pPr>
            <a:r>
              <a:rPr lang="en-US" sz="900" dirty="0">
                <a:solidFill>
                  <a:srgbClr val="233A44"/>
                </a:solidFill>
                <a:latin typeface="Nunito"/>
                <a:ea typeface="Nunito"/>
                <a:cs typeface="Nunito"/>
                <a:sym typeface="Nunito"/>
              </a:rPr>
              <a:t>Implemented </a:t>
            </a:r>
            <a:r>
              <a:rPr lang="en-US" sz="900" dirty="0" err="1">
                <a:solidFill>
                  <a:srgbClr val="233A44"/>
                </a:solidFill>
                <a:latin typeface="Nunito"/>
                <a:ea typeface="Nunito"/>
                <a:cs typeface="Nunito"/>
                <a:sym typeface="Nunito"/>
              </a:rPr>
              <a:t>Qdrant</a:t>
            </a:r>
            <a:endParaRPr lang="en-US" sz="900" dirty="0">
              <a:solidFill>
                <a:srgbClr val="233A44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800100" lvl="1" indent="-171450" algn="l" rtl="0">
              <a:spcBef>
                <a:spcPts val="0"/>
              </a:spcBef>
              <a:spcAft>
                <a:spcPts val="0"/>
              </a:spcAft>
              <a:buClr>
                <a:srgbClr val="233A44"/>
              </a:buClr>
              <a:buSzPts val="900"/>
              <a:buFont typeface="Courier New" panose="02070309020205020404" pitchFamily="49" charset="0"/>
              <a:buChar char="o"/>
            </a:pPr>
            <a:r>
              <a:rPr lang="en-US" sz="900" dirty="0">
                <a:solidFill>
                  <a:srgbClr val="233A44"/>
                </a:solidFill>
                <a:latin typeface="Nunito"/>
                <a:ea typeface="Nunito"/>
                <a:cs typeface="Nunito"/>
                <a:sym typeface="Nunito"/>
              </a:rPr>
              <a:t>Created the ReadMe for user documentation</a:t>
            </a:r>
          </a:p>
          <a:p>
            <a:pPr marL="800100" lvl="1" indent="-171450" algn="l" rtl="0">
              <a:spcBef>
                <a:spcPts val="0"/>
              </a:spcBef>
              <a:spcAft>
                <a:spcPts val="0"/>
              </a:spcAft>
              <a:buClr>
                <a:srgbClr val="233A44"/>
              </a:buClr>
              <a:buSzPts val="900"/>
              <a:buFont typeface="Courier New" panose="02070309020205020404" pitchFamily="49" charset="0"/>
              <a:buChar char="o"/>
            </a:pPr>
            <a:r>
              <a:rPr lang="en-US" sz="900" dirty="0">
                <a:solidFill>
                  <a:srgbClr val="233A44"/>
                </a:solidFill>
                <a:latin typeface="Nunito"/>
                <a:ea typeface="Nunito"/>
                <a:cs typeface="Nunito"/>
                <a:sym typeface="Nunito"/>
              </a:rPr>
              <a:t>Finalized scripts for running fine-tuned model</a:t>
            </a:r>
          </a:p>
          <a:p>
            <a:pPr marL="800100" lvl="1" indent="-171450" algn="l" rtl="0">
              <a:spcBef>
                <a:spcPts val="0"/>
              </a:spcBef>
              <a:spcAft>
                <a:spcPts val="0"/>
              </a:spcAft>
              <a:buClr>
                <a:srgbClr val="233A44"/>
              </a:buClr>
              <a:buSzPts val="900"/>
              <a:buFont typeface="Courier New" panose="02070309020205020404" pitchFamily="49" charset="0"/>
              <a:buChar char="o"/>
            </a:pPr>
            <a:r>
              <a:rPr lang="en-US" sz="900" dirty="0">
                <a:solidFill>
                  <a:srgbClr val="233A44"/>
                </a:solidFill>
                <a:latin typeface="Nunito"/>
                <a:ea typeface="Nunito"/>
                <a:cs typeface="Nunito"/>
                <a:sym typeface="Nunito"/>
              </a:rPr>
              <a:t>Created technical documentation of our scripts</a:t>
            </a:r>
          </a:p>
          <a:p>
            <a:pPr marL="800100" lvl="1" indent="-171450" algn="l" rtl="0">
              <a:spcBef>
                <a:spcPts val="0"/>
              </a:spcBef>
              <a:spcAft>
                <a:spcPts val="0"/>
              </a:spcAft>
              <a:buClr>
                <a:srgbClr val="233A44"/>
              </a:buClr>
              <a:buSzPts val="900"/>
              <a:buFont typeface="Courier New" panose="02070309020205020404" pitchFamily="49" charset="0"/>
              <a:buChar char="o"/>
            </a:pPr>
            <a:r>
              <a:rPr lang="en-US" sz="900" dirty="0">
                <a:solidFill>
                  <a:srgbClr val="233A44"/>
                </a:solidFill>
                <a:latin typeface="Nunito"/>
                <a:ea typeface="Nunito"/>
                <a:cs typeface="Nunito"/>
                <a:sym typeface="Nunito"/>
              </a:rPr>
              <a:t>Implemented backend scripts on Matts Server</a:t>
            </a:r>
            <a:endParaRPr sz="900" dirty="0">
              <a:solidFill>
                <a:srgbClr val="233A44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342900" lvl="0" indent="-171450" algn="l" rtl="0">
              <a:spcBef>
                <a:spcPts val="0"/>
              </a:spcBef>
              <a:spcAft>
                <a:spcPts val="0"/>
              </a:spcAft>
              <a:buClr>
                <a:srgbClr val="233A44"/>
              </a:buClr>
              <a:buSzPts val="900"/>
              <a:buFont typeface="Arial" panose="020B0604020202020204" pitchFamily="34" charset="0"/>
              <a:buChar char="•"/>
            </a:pPr>
            <a:r>
              <a:rPr lang="en" sz="1200" b="1" dirty="0">
                <a:solidFill>
                  <a:srgbClr val="233A44"/>
                </a:solidFill>
                <a:latin typeface="Nunito"/>
                <a:ea typeface="Nunito"/>
                <a:cs typeface="Nunito"/>
                <a:sym typeface="Nunito"/>
              </a:rPr>
              <a:t>Eli:</a:t>
            </a:r>
            <a:endParaRPr sz="1200" b="1" dirty="0">
              <a:solidFill>
                <a:srgbClr val="233A44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800100" lvl="1" indent="-171450" algn="l" rtl="0">
              <a:spcBef>
                <a:spcPts val="0"/>
              </a:spcBef>
              <a:spcAft>
                <a:spcPts val="0"/>
              </a:spcAft>
              <a:buClr>
                <a:srgbClr val="233A44"/>
              </a:buClr>
              <a:buSzPts val="900"/>
              <a:buFont typeface="Courier New" panose="02070309020205020404" pitchFamily="49" charset="0"/>
              <a:buChar char="o"/>
            </a:pPr>
            <a:r>
              <a:rPr lang="en" sz="900" dirty="0">
                <a:solidFill>
                  <a:srgbClr val="233A44"/>
                </a:solidFill>
                <a:latin typeface="Nunito"/>
                <a:ea typeface="Nunito"/>
                <a:cs typeface="Nunito"/>
                <a:sym typeface="Nunito"/>
              </a:rPr>
              <a:t>Made the dataset generation script asynchronous for faster dataset generation</a:t>
            </a:r>
          </a:p>
          <a:p>
            <a:pPr marL="800100" lvl="1" indent="-171450" algn="l" rtl="0">
              <a:spcBef>
                <a:spcPts val="0"/>
              </a:spcBef>
              <a:spcAft>
                <a:spcPts val="0"/>
              </a:spcAft>
              <a:buClr>
                <a:srgbClr val="233A44"/>
              </a:buClr>
              <a:buSzPts val="900"/>
              <a:buFont typeface="Courier New" panose="02070309020205020404" pitchFamily="49" charset="0"/>
              <a:buChar char="o"/>
            </a:pPr>
            <a:r>
              <a:rPr lang="en" sz="900" dirty="0">
                <a:solidFill>
                  <a:srgbClr val="233A44"/>
                </a:solidFill>
                <a:latin typeface="Nunito"/>
                <a:ea typeface="Nunito"/>
                <a:cs typeface="Nunito"/>
                <a:sym typeface="Nunito"/>
              </a:rPr>
              <a:t>Fine-tuned Mistral-7B-OpenOrca on our three datasets (Instruct, Instruct then Security, Instruct and Security Merged)</a:t>
            </a:r>
          </a:p>
          <a:p>
            <a:pPr marL="800100" lvl="1" indent="-171450" algn="l" rtl="0">
              <a:spcBef>
                <a:spcPts val="0"/>
              </a:spcBef>
              <a:spcAft>
                <a:spcPts val="0"/>
              </a:spcAft>
              <a:buClr>
                <a:srgbClr val="233A44"/>
              </a:buClr>
              <a:buSzPts val="900"/>
              <a:buFont typeface="Courier New" panose="02070309020205020404" pitchFamily="49" charset="0"/>
              <a:buChar char="o"/>
            </a:pPr>
            <a:r>
              <a:rPr lang="en" sz="900" dirty="0">
                <a:solidFill>
                  <a:srgbClr val="233A44"/>
                </a:solidFill>
                <a:latin typeface="Nunito"/>
                <a:ea typeface="Nunito"/>
                <a:cs typeface="Nunito"/>
                <a:sym typeface="Nunito"/>
              </a:rPr>
              <a:t>Evaluated the three models (Instruct is the clear winner)</a:t>
            </a:r>
          </a:p>
          <a:p>
            <a:pPr marL="800100" lvl="1" indent="-171450" algn="l" rtl="0">
              <a:spcBef>
                <a:spcPts val="0"/>
              </a:spcBef>
              <a:spcAft>
                <a:spcPts val="0"/>
              </a:spcAft>
              <a:buClr>
                <a:srgbClr val="233A44"/>
              </a:buClr>
              <a:buSzPts val="900"/>
              <a:buFont typeface="Courier New" panose="02070309020205020404" pitchFamily="49" charset="0"/>
              <a:buChar char="o"/>
            </a:pPr>
            <a:r>
              <a:rPr lang="en" sz="900" dirty="0">
                <a:solidFill>
                  <a:srgbClr val="233A44"/>
                </a:solidFill>
                <a:latin typeface="Nunito"/>
                <a:ea typeface="Nunito"/>
                <a:cs typeface="Nunito"/>
                <a:sym typeface="Nunito"/>
              </a:rPr>
              <a:t>Discovered potential future fine-tuning improvements</a:t>
            </a:r>
          </a:p>
          <a:p>
            <a:pPr marL="800100" lvl="1" indent="-171450" algn="l" rtl="0">
              <a:spcBef>
                <a:spcPts val="0"/>
              </a:spcBef>
              <a:spcAft>
                <a:spcPts val="0"/>
              </a:spcAft>
              <a:buClr>
                <a:srgbClr val="233A44"/>
              </a:buClr>
              <a:buSzPts val="900"/>
              <a:buFont typeface="Courier New" panose="02070309020205020404" pitchFamily="49" charset="0"/>
              <a:buChar char="o"/>
            </a:pPr>
            <a:r>
              <a:rPr lang="en" sz="900" dirty="0">
                <a:solidFill>
                  <a:srgbClr val="233A44"/>
                </a:solidFill>
                <a:latin typeface="Nunito"/>
                <a:ea typeface="Nunito"/>
                <a:cs typeface="Nunito"/>
                <a:sym typeface="Nunito"/>
              </a:rPr>
              <a:t>Polished the GitHub Documentation </a:t>
            </a:r>
          </a:p>
          <a:p>
            <a:pPr marL="800100" lvl="1" indent="-171450" algn="l" rtl="0">
              <a:spcBef>
                <a:spcPts val="0"/>
              </a:spcBef>
              <a:spcAft>
                <a:spcPts val="0"/>
              </a:spcAft>
              <a:buClr>
                <a:srgbClr val="233A44"/>
              </a:buClr>
              <a:buSzPts val="900"/>
              <a:buFont typeface="Courier New" panose="02070309020205020404" pitchFamily="49" charset="0"/>
              <a:buChar char="o"/>
            </a:pPr>
            <a:r>
              <a:rPr lang="en" sz="900" dirty="0">
                <a:solidFill>
                  <a:srgbClr val="233A44"/>
                </a:solidFill>
                <a:latin typeface="Nunito"/>
                <a:ea typeface="Nunito"/>
                <a:cs typeface="Nunito"/>
                <a:sym typeface="Nunito"/>
              </a:rPr>
              <a:t>Discussed future project work for next semester</a:t>
            </a:r>
          </a:p>
          <a:p>
            <a:pPr marL="800100" lvl="1" indent="-171450" algn="l" rtl="0">
              <a:spcBef>
                <a:spcPts val="0"/>
              </a:spcBef>
              <a:spcAft>
                <a:spcPts val="0"/>
              </a:spcAft>
              <a:buClr>
                <a:srgbClr val="233A44"/>
              </a:buClr>
              <a:buSzPts val="900"/>
              <a:buFont typeface="Courier New" panose="02070309020205020404" pitchFamily="49" charset="0"/>
              <a:buChar char="o"/>
            </a:pPr>
            <a:r>
              <a:rPr lang="en" sz="900" dirty="0">
                <a:solidFill>
                  <a:srgbClr val="233A44"/>
                </a:solidFill>
                <a:latin typeface="Nunito"/>
                <a:ea typeface="Nunito"/>
                <a:cs typeface="Nunito"/>
                <a:sym typeface="Nunito"/>
              </a:rPr>
              <a:t>Made the Demo Slideshow</a:t>
            </a:r>
            <a:endParaRPr sz="900" dirty="0">
              <a:solidFill>
                <a:srgbClr val="233A44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6B380-4DA2-5A18-FDC2-E0610BAD59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433A32-17FC-6E38-8008-B2460540C7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diagram of a data processing process&#10;&#10;Description automatically generated">
            <a:extLst>
              <a:ext uri="{FF2B5EF4-FFF2-40B4-BE49-F238E27FC236}">
                <a16:creationId xmlns:a16="http://schemas.microsoft.com/office/drawing/2014/main" id="{9DC4A3D8-DFF4-1084-1D60-8FC12AC542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6931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0DB044-0EE5-A3AB-3943-0985CD5B6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D24570-0498-7EEA-5AD1-13A3D38491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3C608DB9-8744-3F71-92CD-184FEF2184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2936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2D481-0E15-8DB1-18DB-87CFEA761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ECB6A5-D876-1CD9-7546-8CEE0B85AC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computer screen shot of a computer program&#10;&#10;Description automatically generated">
            <a:extLst>
              <a:ext uri="{FF2B5EF4-FFF2-40B4-BE49-F238E27FC236}">
                <a16:creationId xmlns:a16="http://schemas.microsoft.com/office/drawing/2014/main" id="{55D8683A-5B13-6435-6571-45DA375B40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644"/>
            <a:ext cx="9144000" cy="5044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47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7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Evaluating Our Custom Model</a:t>
            </a:r>
            <a:endParaRPr dirty="0"/>
          </a:p>
        </p:txBody>
      </p:sp>
      <p:sp>
        <p:nvSpPr>
          <p:cNvPr id="155" name="Google Shape;155;p17"/>
          <p:cNvSpPr txBox="1">
            <a:spLocks noGrp="1"/>
          </p:cNvSpPr>
          <p:nvPr>
            <p:ph type="body" idx="1"/>
          </p:nvPr>
        </p:nvSpPr>
        <p:spPr>
          <a:xfrm>
            <a:off x="819150" y="1529200"/>
            <a:ext cx="7505700" cy="320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4960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US" sz="1500" dirty="0">
                <a:solidFill>
                  <a:srgbClr val="233A44"/>
                </a:solidFill>
              </a:rPr>
              <a:t>Discuss Security, Professionalism, and Effectiveness Here</a:t>
            </a:r>
            <a:endParaRPr sz="1500" dirty="0">
              <a:solidFill>
                <a:srgbClr val="233A44"/>
              </a:solidFill>
            </a:endParaRP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BDFE7CF8-13E1-414C-C309-B6282018B3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-14288"/>
            <a:ext cx="6657975" cy="5143500"/>
          </a:xfrm>
          <a:prstGeom prst="rect">
            <a:avLst/>
          </a:prstGeom>
        </p:spPr>
      </p:pic>
      <p:pic>
        <p:nvPicPr>
          <p:cNvPr id="11" name="Picture 10" descr="A diagram of a diagram&#10;&#10;Description automatically generated">
            <a:extLst>
              <a:ext uri="{FF2B5EF4-FFF2-40B4-BE49-F238E27FC236}">
                <a16:creationId xmlns:a16="http://schemas.microsoft.com/office/drawing/2014/main" id="{78181E0F-3EB5-CE5B-3517-1D7C5333FD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7525" y="-7144"/>
            <a:ext cx="6086475" cy="516493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4A83C-A7A5-4D33-ED35-0DB29404F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552890-C25F-A67D-ED9D-6CACCB69CF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computer screen with blue and white lines&#10;&#10;Description automatically generated">
            <a:extLst>
              <a:ext uri="{FF2B5EF4-FFF2-40B4-BE49-F238E27FC236}">
                <a16:creationId xmlns:a16="http://schemas.microsoft.com/office/drawing/2014/main" id="{C739DA0D-C509-1287-1A56-A7FAA6B1B1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4268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DEAF20-4F96-0C66-ABA2-EB98AAF56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32D5AE-6B32-2B7E-F975-05D8558F13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64666437-FCE4-4ABD-DC54-B31BE400DC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3" y="0"/>
            <a:ext cx="4008612" cy="5143500"/>
          </a:xfrm>
          <a:prstGeom prst="rect">
            <a:avLst/>
          </a:prstGeom>
        </p:spPr>
      </p:pic>
      <p:pic>
        <p:nvPicPr>
          <p:cNvPr id="9" name="Picture 8" descr="A diagram of a process&#10;&#10;Description automatically generated">
            <a:extLst>
              <a:ext uri="{FF2B5EF4-FFF2-40B4-BE49-F238E27FC236}">
                <a16:creationId xmlns:a16="http://schemas.microsoft.com/office/drawing/2014/main" id="{87FF4D55-7027-96AC-DC8B-125E280AB3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2195" y="0"/>
            <a:ext cx="1966633" cy="5143500"/>
          </a:xfrm>
          <a:prstGeom prst="rect">
            <a:avLst/>
          </a:prstGeom>
        </p:spPr>
      </p:pic>
      <p:pic>
        <p:nvPicPr>
          <p:cNvPr id="11" name="Picture 10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A49A3C49-1E61-79CC-1062-4A1E669A6F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8828" y="0"/>
            <a:ext cx="316158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060348"/>
      </p:ext>
    </p:extLst>
  </p:cSld>
  <p:clrMapOvr>
    <a:masterClrMapping/>
  </p:clrMapOvr>
</p:sld>
</file>

<file path=ppt/theme/theme1.xml><?xml version="1.0" encoding="utf-8"?>
<a:theme xmlns:a="http://schemas.openxmlformats.org/drawingml/2006/main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181</TotalTime>
  <Words>554</Words>
  <Application>Microsoft Office PowerPoint</Application>
  <PresentationFormat>On-screen Show (16:9)</PresentationFormat>
  <Paragraphs>72</Paragraphs>
  <Slides>27</Slides>
  <Notes>6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Nunito</vt:lpstr>
      <vt:lpstr>Courier New</vt:lpstr>
      <vt:lpstr>Calibri</vt:lpstr>
      <vt:lpstr>Arial</vt:lpstr>
      <vt:lpstr>Shift</vt:lpstr>
      <vt:lpstr>ChatBot Sprint 5 Demo</vt:lpstr>
      <vt:lpstr>Sprint 5 Objectives</vt:lpstr>
      <vt:lpstr>Sprint Contributions</vt:lpstr>
      <vt:lpstr>PowerPoint Presentation</vt:lpstr>
      <vt:lpstr>PowerPoint Presentation</vt:lpstr>
      <vt:lpstr>PowerPoint Presentation</vt:lpstr>
      <vt:lpstr>Evaluating Our Custom Model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User Documentation</vt:lpstr>
      <vt:lpstr>Technical Documentation</vt:lpstr>
      <vt:lpstr>PowerPoint Presentation</vt:lpstr>
      <vt:lpstr>PowerPoint Presentation</vt:lpstr>
      <vt:lpstr>Project Demo</vt:lpstr>
      <vt:lpstr>Future ChatBot Work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ChatBot Sprint 4 Demo</dc:title>
  <cp:lastModifiedBy>Elijah Kulpinski</cp:lastModifiedBy>
  <cp:revision>11</cp:revision>
  <dcterms:modified xsi:type="dcterms:W3CDTF">2023-12-05T12:11:38Z</dcterms:modified>
</cp:coreProperties>
</file>